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Shape 94"/>
          <p:cNvSpPr/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hape 67"/>
          <p:cNvSpPr/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e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e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e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e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e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e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e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410" y="-246624"/>
            <a:ext cx="13005620" cy="4648993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Shape 120"/>
          <p:cNvSpPr/>
          <p:nvPr/>
        </p:nvSpPr>
        <p:spPr>
          <a:xfrm>
            <a:off x="-216716" y="4948669"/>
            <a:ext cx="13146483" cy="529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457200">
              <a:defRPr sz="4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Verdana"/>
                <a:ea typeface="Verdana"/>
                <a:cs typeface="Verdana"/>
                <a:sym typeface="Verdana"/>
              </a:rPr>
              <a:t>Tuesday,</a:t>
            </a:r>
            <a:r>
              <a:rPr>
                <a:latin typeface="Verdana"/>
                <a:ea typeface="Verdana"/>
                <a:cs typeface="Verdana"/>
                <a:sym typeface="Verdana"/>
              </a:rPr>
              <a:t> February 14, 2017</a:t>
            </a:r>
          </a:p>
          <a:p>
            <a:pPr defTabSz="457200">
              <a:defRPr b="1" sz="800">
                <a:uFill>
                  <a:solidFill>
                    <a:srgbClr val="000000"/>
                  </a:solidFill>
                </a:uFill>
                <a:latin typeface="Verdana"/>
                <a:ea typeface="Verdana"/>
                <a:cs typeface="Verdana"/>
                <a:sym typeface="Verdana"/>
              </a:defRPr>
            </a:pPr>
          </a:p>
          <a:p>
            <a:pPr defTabSz="457200">
              <a:defRPr b="1" sz="4000">
                <a:uFill>
                  <a:solidFill>
                    <a:srgbClr val="000000"/>
                  </a:solidFill>
                </a:uFill>
                <a:latin typeface="Verdana"/>
                <a:ea typeface="Verdana"/>
                <a:cs typeface="Verdana"/>
                <a:sym typeface="Verdana"/>
              </a:defRPr>
            </a:pPr>
          </a:p>
          <a:p>
            <a:pPr defTabSz="457200">
              <a:defRPr b="1" sz="4000">
                <a:uFill>
                  <a:solidFill>
                    <a:srgbClr val="000000"/>
                  </a:solidFill>
                </a:uFill>
                <a:latin typeface="Verdana"/>
                <a:ea typeface="Verdana"/>
                <a:cs typeface="Verdana"/>
                <a:sym typeface="Verdana"/>
              </a:defRPr>
            </a:pPr>
            <a:r>
              <a:t>Series:  BEWARE</a:t>
            </a:r>
          </a:p>
          <a:p>
            <a:pPr defTabSz="457200">
              <a:defRPr b="1" sz="4400">
                <a:uFill>
                  <a:solidFill>
                    <a:srgbClr val="000000"/>
                  </a:solidFill>
                </a:uFill>
                <a:latin typeface="Verdana"/>
                <a:ea typeface="Verdana"/>
                <a:cs typeface="Verdana"/>
                <a:sym typeface="Verdana"/>
              </a:defRPr>
            </a:pPr>
            <a:r>
              <a:t>Sermon Two:  </a:t>
            </a:r>
            <a:r>
              <a:rPr>
                <a:solidFill>
                  <a:srgbClr val="367DA2"/>
                </a:solidFill>
              </a:rPr>
              <a:t>"Beware Of Seducers"</a:t>
            </a:r>
            <a:r>
              <a:t> </a:t>
            </a:r>
          </a:p>
          <a:p>
            <a:pPr defTabSz="457200">
              <a:defRPr sz="44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b="1">
              <a:latin typeface="Verdana"/>
              <a:ea typeface="Verdana"/>
              <a:cs typeface="Verdana"/>
              <a:sym typeface="Verdana"/>
            </a:endParaRPr>
          </a:p>
          <a:p>
            <a:pPr defTabSz="457200">
              <a:defRPr sz="44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Verdana"/>
                <a:ea typeface="Verdana"/>
                <a:cs typeface="Verdana"/>
                <a:sym typeface="Verdana"/>
              </a:rPr>
              <a:t>Genesis 39:6-10 NLT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  <a:p>
            <a:pPr defTabSz="457200">
              <a:defRPr sz="4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b="1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/>
        </p:nvSpPr>
        <p:spPr>
          <a:xfrm>
            <a:off x="45362" y="1447799"/>
            <a:ext cx="12542297" cy="685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algn="l" defTabSz="457200">
              <a:defRPr b="1" sz="3700">
                <a:latin typeface="Verdana"/>
                <a:ea typeface="Verdana"/>
                <a:cs typeface="Verdana"/>
                <a:sym typeface="Verdana"/>
              </a:defRPr>
            </a:pPr>
            <a:r>
              <a:t>1.  Seduction is selfish, while love is selfless.</a:t>
            </a:r>
          </a:p>
          <a:p>
            <a:pPr lvl="1" algn="l" defTabSz="457200">
              <a:defRPr b="1">
                <a:latin typeface="Verdana"/>
                <a:ea typeface="Verdana"/>
                <a:cs typeface="Verdana"/>
                <a:sym typeface="Verdana"/>
              </a:defRPr>
            </a:pPr>
          </a:p>
          <a:p>
            <a:pPr lvl="1" marL="889000" indent="-444500" algn="l" defTabSz="457200">
              <a:buSzPct val="45000"/>
              <a:buBlip>
                <a:blip r:embed="rId2"/>
              </a:buBlip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The purpose of seduction is to please the seducer.</a:t>
            </a:r>
          </a:p>
          <a:p>
            <a:pPr lvl="1" marL="889000" indent="-444500" algn="l" defTabSz="457200">
              <a:buSzPct val="45000"/>
              <a:buBlip>
                <a:blip r:embed="rId2"/>
              </a:buBlip>
              <a:defRPr>
                <a:latin typeface="Verdana"/>
                <a:ea typeface="Verdana"/>
                <a:cs typeface="Verdana"/>
                <a:sym typeface="Verdana"/>
              </a:defRPr>
            </a:pPr>
          </a:p>
          <a:p>
            <a:pPr lvl="1" marL="889000" indent="-444500" algn="l" defTabSz="457200">
              <a:buSzPct val="45000"/>
              <a:buBlip>
                <a:blip r:embed="rId2"/>
              </a:buBlip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The purpose of love is to please the one being loved.</a:t>
            </a:r>
          </a:p>
          <a:p>
            <a:pPr lvl="1" marL="889000" indent="-444500" algn="l" defTabSz="457200">
              <a:buSzPct val="45000"/>
              <a:buBlip>
                <a:blip r:embed="rId2"/>
              </a:buBlip>
              <a:defRPr>
                <a:latin typeface="Verdana"/>
                <a:ea typeface="Verdana"/>
                <a:cs typeface="Verdana"/>
                <a:sym typeface="Verdana"/>
              </a:defRPr>
            </a:pPr>
          </a:p>
          <a:p>
            <a:pPr lvl="1" marL="889000" indent="-444500" algn="l" defTabSz="457200">
              <a:buSzPct val="45000"/>
              <a:buBlip>
                <a:blip r:embed="rId2"/>
              </a:buBlip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First Corinthians 13:5 (NLT) says love does not demand its own way.</a:t>
            </a:r>
          </a:p>
          <a:p>
            <a:pPr lvl="1" algn="l" defTabSz="457200">
              <a:defRPr b="1" sz="3700">
                <a:latin typeface="Verdana"/>
                <a:ea typeface="Verdana"/>
                <a:cs typeface="Verdana"/>
                <a:sym typeface="Verdana"/>
              </a:defRPr>
            </a:pPr>
          </a:p>
          <a:p>
            <a:pPr lvl="1" algn="l" defTabSz="457200">
              <a:defRPr b="1" sz="3700">
                <a:latin typeface="Verdana"/>
                <a:ea typeface="Verdana"/>
                <a:cs typeface="Verdana"/>
                <a:sym typeface="Verdana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/>
        </p:nvSpPr>
        <p:spPr>
          <a:xfrm>
            <a:off x="231251" y="1344879"/>
            <a:ext cx="12542298" cy="461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algn="l" defTabSz="457200">
              <a:defRPr b="1" sz="3700">
                <a:latin typeface="Verdana"/>
                <a:ea typeface="Verdana"/>
                <a:cs typeface="Verdana"/>
                <a:sym typeface="Verdana"/>
              </a:defRPr>
            </a:pPr>
            <a:r>
              <a:t>2.  Seduction can be harmful and dangerous, while love is uplifting and beneficial.</a:t>
            </a:r>
          </a:p>
          <a:p>
            <a:pPr lvl="1" algn="l" defTabSz="457200">
              <a:defRPr b="1" sz="3700">
                <a:latin typeface="Verdana"/>
                <a:ea typeface="Verdana"/>
                <a:cs typeface="Verdana"/>
                <a:sym typeface="Verdana"/>
              </a:defRPr>
            </a:pPr>
          </a:p>
          <a:p>
            <a:pPr lvl="1" marL="889000" indent="-444500" algn="l" defTabSz="457200">
              <a:buSzPct val="45000"/>
              <a:buBlip>
                <a:blip r:embed="rId2"/>
              </a:buBlip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Adam and Eve discovered in Genesis chapter 3 that seduction cost them God's favor.</a:t>
            </a:r>
          </a:p>
          <a:p>
            <a:pPr algn="l" defTabSz="457200">
              <a:defRPr>
                <a:latin typeface="Verdana"/>
                <a:ea typeface="Verdana"/>
                <a:cs typeface="Verdana"/>
                <a:sym typeface="Verdana"/>
              </a:defRPr>
            </a:pPr>
          </a:p>
          <a:p>
            <a:pPr lvl="1" marL="889000" indent="-444500" algn="l" defTabSz="457200">
              <a:buSzPct val="45000"/>
              <a:buBlip>
                <a:blip r:embed="rId2"/>
              </a:buBlip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First Corinthians 13:4 states that love is patient and kind.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/>
        </p:nvSpPr>
        <p:spPr>
          <a:xfrm>
            <a:off x="231251" y="583771"/>
            <a:ext cx="12542298" cy="740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algn="l" defTabSz="457200">
              <a:defRPr b="1" sz="3700">
                <a:latin typeface="Verdana"/>
                <a:ea typeface="Verdana"/>
                <a:cs typeface="Verdana"/>
                <a:sym typeface="Verdana"/>
              </a:defRPr>
            </a:pPr>
            <a:r>
              <a:t>3.  Seduction is seasonal, while love is everlasting.</a:t>
            </a:r>
          </a:p>
          <a:p>
            <a:pPr lvl="1" algn="l" defTabSz="457200">
              <a:defRPr b="1" sz="3700">
                <a:latin typeface="Verdana"/>
                <a:ea typeface="Verdana"/>
                <a:cs typeface="Verdana"/>
                <a:sym typeface="Verdana"/>
              </a:defRPr>
            </a:pPr>
          </a:p>
          <a:p>
            <a:pPr lvl="1" marL="889000" indent="-444500" algn="l" defTabSz="457200">
              <a:buSzPct val="45000"/>
              <a:buBlip>
                <a:blip r:embed="rId2"/>
              </a:buBlip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Seducers eventually become bored, and move on to new targets.</a:t>
            </a:r>
          </a:p>
          <a:p>
            <a:pPr lvl="1" marL="889000" indent="-444500" algn="l" defTabSz="457200">
              <a:buSzPct val="45000"/>
              <a:buBlip>
                <a:blip r:embed="rId2"/>
              </a:buBlip>
              <a:defRPr>
                <a:latin typeface="Verdana"/>
                <a:ea typeface="Verdana"/>
                <a:cs typeface="Verdana"/>
                <a:sym typeface="Verdana"/>
              </a:defRPr>
            </a:pPr>
          </a:p>
          <a:p>
            <a:pPr lvl="1" marL="889000" indent="-444500" algn="l" defTabSz="457200">
              <a:buSzPct val="45000"/>
              <a:buBlip>
                <a:blip r:embed="rId2"/>
              </a:buBlip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 Paul writes in First Corinthians 13:7:  "Love never gives up, never loses faith, is always hopeful."</a:t>
            </a:r>
          </a:p>
          <a:p>
            <a:pPr lvl="1" marL="889000" indent="-444500" algn="l" defTabSz="457200">
              <a:buSzPct val="45000"/>
              <a:buBlip>
                <a:blip r:embed="rId2"/>
              </a:buBlip>
              <a:defRPr>
                <a:latin typeface="Verdana"/>
                <a:ea typeface="Verdana"/>
                <a:cs typeface="Verdana"/>
                <a:sym typeface="Verdana"/>
              </a:defRPr>
            </a:pPr>
          </a:p>
          <a:p>
            <a:pPr lvl="1" marL="889000" indent="-444500" algn="l" defTabSz="457200">
              <a:buSzPct val="45000"/>
              <a:buBlip>
                <a:blip r:embed="rId2"/>
              </a:buBlip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The Lord said to the people of  Israel in Jeremiah 31:3 "I have loved you, my people, with an everlasting love."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/>
        </p:nvSpPr>
        <p:spPr>
          <a:xfrm>
            <a:off x="187001" y="4799732"/>
            <a:ext cx="12340953" cy="457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spcBef>
                <a:spcPts val="1600"/>
              </a:spcBef>
              <a:defRPr sz="4000">
                <a:uFill>
                  <a:solidFill>
                    <a:srgbClr val="000000"/>
                  </a:solidFill>
                </a:uFill>
                <a:latin typeface="Verdana"/>
                <a:ea typeface="Verdana"/>
                <a:cs typeface="Verdana"/>
                <a:sym typeface="Verdana"/>
              </a:defRPr>
            </a:pPr>
            <a:r>
              <a:rPr b="1"/>
              <a:t>Genesis 39:6-10 NLT</a:t>
            </a:r>
          </a:p>
          <a:p>
            <a:pPr algn="l" defTabSz="457200">
              <a:defRPr sz="3000">
                <a:uFill>
                  <a:solidFill>
                    <a:srgbClr val="000000"/>
                  </a:solidFill>
                </a:uFill>
                <a:latin typeface="Verdana"/>
                <a:ea typeface="Verdana"/>
                <a:cs typeface="Verdana"/>
                <a:sym typeface="Verdana"/>
              </a:defRPr>
            </a:pPr>
            <a:r>
              <a:rPr b="1"/>
              <a:t>6</a:t>
            </a:r>
            <a:r>
              <a:t> So Potiphar gave Joseph complete administrative responsibility over everything he owned. With Joseph there, he didn’t worry about a thing—except what kind of food to eat!</a:t>
            </a:r>
          </a:p>
          <a:p>
            <a:pPr algn="l" defTabSz="457200">
              <a:defRPr sz="3000">
                <a:uFill>
                  <a:solidFill>
                    <a:srgbClr val="000000"/>
                  </a:solidFill>
                </a:uFill>
                <a:latin typeface="Verdana"/>
                <a:ea typeface="Verdana"/>
                <a:cs typeface="Verdana"/>
                <a:sym typeface="Verdana"/>
              </a:defRPr>
            </a:pPr>
          </a:p>
          <a:p>
            <a:pPr algn="l" defTabSz="457200">
              <a:defRPr sz="3000">
                <a:uFill>
                  <a:solidFill>
                    <a:srgbClr val="000000"/>
                  </a:solidFill>
                </a:uFill>
                <a:latin typeface="Verdana"/>
                <a:ea typeface="Verdana"/>
                <a:cs typeface="Verdana"/>
                <a:sym typeface="Verdana"/>
              </a:defRPr>
            </a:pPr>
            <a:r>
              <a:t>Joseph was a very handsome and well-built young man </a:t>
            </a:r>
          </a:p>
          <a:p>
            <a:pPr algn="l" defTabSz="457200">
              <a:defRPr sz="3000">
                <a:uFill>
                  <a:solidFill>
                    <a:srgbClr val="000000"/>
                  </a:solidFill>
                </a:uFill>
                <a:latin typeface="Verdana"/>
                <a:ea typeface="Verdana"/>
                <a:cs typeface="Verdana"/>
                <a:sym typeface="Verdana"/>
              </a:defRPr>
            </a:pPr>
          </a:p>
          <a:p>
            <a:pPr algn="l" defTabSz="457200">
              <a:defRPr sz="3000">
                <a:uFill>
                  <a:solidFill>
                    <a:srgbClr val="000000"/>
                  </a:solidFill>
                </a:uFill>
                <a:latin typeface="Verdana"/>
                <a:ea typeface="Verdana"/>
                <a:cs typeface="Verdana"/>
                <a:sym typeface="Verdana"/>
              </a:defRPr>
            </a:pPr>
            <a:r>
              <a:rPr b="1"/>
              <a:t>7</a:t>
            </a:r>
            <a:r>
              <a:t> and Potiphar’s wife soon began to look at him lustfully. “Come and sleep with me,” she demanded.</a:t>
            </a:r>
          </a:p>
        </p:txBody>
      </p:sp>
      <p:pic>
        <p:nvPicPr>
          <p:cNvPr id="123" name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410" y="-22786"/>
            <a:ext cx="13005620" cy="464899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/>
        </p:nvSpPr>
        <p:spPr>
          <a:xfrm>
            <a:off x="331923" y="4926965"/>
            <a:ext cx="12340954" cy="4876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spcBef>
                <a:spcPts val="1600"/>
              </a:spcBef>
              <a:defRPr sz="4000">
                <a:uFill>
                  <a:solidFill>
                    <a:srgbClr val="000000"/>
                  </a:solidFill>
                </a:uFill>
                <a:latin typeface="Verdana"/>
                <a:ea typeface="Verdana"/>
                <a:cs typeface="Verdana"/>
                <a:sym typeface="Verdana"/>
              </a:defRPr>
            </a:pPr>
            <a:r>
              <a:rPr b="1"/>
              <a:t>Genesis 39:6-10 NLT</a:t>
            </a:r>
          </a:p>
          <a:p>
            <a:pPr algn="l" defTabSz="457200">
              <a:defRPr sz="3200">
                <a:uFill>
                  <a:solidFill>
                    <a:srgbClr val="000000"/>
                  </a:solidFill>
                </a:uFill>
                <a:latin typeface="Verdana"/>
                <a:ea typeface="Verdana"/>
                <a:cs typeface="Verdana"/>
                <a:sym typeface="Verdana"/>
              </a:defRPr>
            </a:pPr>
            <a:r>
              <a:rPr b="1"/>
              <a:t>8</a:t>
            </a:r>
            <a:r>
              <a:t> But Joseph refused. “Look,” he told her, “my master trusts me with everything in his entire household.  </a:t>
            </a:r>
          </a:p>
          <a:p>
            <a:pPr algn="l" defTabSz="457200">
              <a:defRPr sz="3200">
                <a:uFill>
                  <a:solidFill>
                    <a:srgbClr val="000000"/>
                  </a:solidFill>
                </a:uFill>
                <a:latin typeface="Verdana"/>
                <a:ea typeface="Verdana"/>
                <a:cs typeface="Verdana"/>
                <a:sym typeface="Verdana"/>
              </a:defRPr>
            </a:pPr>
          </a:p>
          <a:p>
            <a:pPr algn="l" defTabSz="457200">
              <a:defRPr sz="3200">
                <a:uFill>
                  <a:solidFill>
                    <a:srgbClr val="000000"/>
                  </a:solidFill>
                </a:uFill>
                <a:latin typeface="Verdana"/>
                <a:ea typeface="Verdana"/>
                <a:cs typeface="Verdana"/>
                <a:sym typeface="Verdana"/>
              </a:defRPr>
            </a:pPr>
            <a:r>
              <a:rPr b="1"/>
              <a:t>9</a:t>
            </a:r>
            <a:r>
              <a:t> No one here has more authority than I do. He has held back nothing from me except you, because you are his wife. How could I do such a wicked thing? It would be a great sin against God. </a:t>
            </a:r>
          </a:p>
        </p:txBody>
      </p:sp>
      <p:pic>
        <p:nvPicPr>
          <p:cNvPr id="126" name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410" y="-22786"/>
            <a:ext cx="13005620" cy="464899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/>
        </p:nvSpPr>
        <p:spPr>
          <a:xfrm>
            <a:off x="331923" y="5220771"/>
            <a:ext cx="12340954" cy="323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spcBef>
                <a:spcPts val="1600"/>
              </a:spcBef>
              <a:defRPr sz="4000">
                <a:uFill>
                  <a:solidFill>
                    <a:srgbClr val="000000"/>
                  </a:solidFill>
                </a:uFill>
                <a:latin typeface="Verdana"/>
                <a:ea typeface="Verdana"/>
                <a:cs typeface="Verdana"/>
                <a:sym typeface="Verdana"/>
              </a:defRPr>
            </a:pPr>
            <a:r>
              <a:rPr b="1"/>
              <a:t>Genesis 39:6-10 NLT</a:t>
            </a:r>
          </a:p>
          <a:p>
            <a:pPr algn="l" defTabSz="457200">
              <a:defRPr sz="1500">
                <a:uFill>
                  <a:solidFill>
                    <a:srgbClr val="000000"/>
                  </a:solidFill>
                </a:uFill>
                <a:latin typeface="Verdana"/>
                <a:ea typeface="Verdana"/>
                <a:cs typeface="Verdana"/>
                <a:sym typeface="Verdana"/>
              </a:defRPr>
            </a:pPr>
            <a:r>
              <a:rPr b="1" sz="3500"/>
              <a:t>10</a:t>
            </a:r>
            <a:r>
              <a:rPr sz="3500"/>
              <a:t> She kept putting pressure on Joseph day after day, but he refused to sleep with her, and he kept out of her way as much as possible</a:t>
            </a:r>
            <a:r>
              <a:t>.</a:t>
            </a:r>
          </a:p>
          <a:p>
            <a:pPr algn="l" defTabSz="457200">
              <a:defRPr b="1" sz="1500">
                <a:uFill>
                  <a:solidFill>
                    <a:srgbClr val="000000"/>
                  </a:solidFill>
                </a:uFill>
                <a:latin typeface="Verdana"/>
                <a:ea typeface="Verdana"/>
                <a:cs typeface="Verdana"/>
                <a:sym typeface="Verdana"/>
              </a:defRPr>
            </a:pPr>
          </a:p>
        </p:txBody>
      </p:sp>
      <p:pic>
        <p:nvPicPr>
          <p:cNvPr id="129" name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410" y="-22786"/>
            <a:ext cx="13005620" cy="464899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type="title"/>
          </p:nvPr>
        </p:nvSpPr>
        <p:spPr>
          <a:xfrm>
            <a:off x="1324226" y="5709475"/>
            <a:ext cx="11099801" cy="2159001"/>
          </a:xfrm>
          <a:prstGeom prst="rect">
            <a:avLst/>
          </a:prstGeom>
        </p:spPr>
        <p:txBody>
          <a:bodyPr/>
          <a:lstStyle>
            <a:lvl1pPr algn="l" defTabSz="457200">
              <a:defRPr b="1" sz="6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>
              <a:defRPr b="0"/>
            </a:pPr>
            <a:r>
              <a:rPr b="1"/>
              <a:t>Three Key Observations From Sunday's Message:</a:t>
            </a:r>
          </a:p>
        </p:txBody>
      </p:sp>
      <p:pic>
        <p:nvPicPr>
          <p:cNvPr id="132" name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410" y="-40901"/>
            <a:ext cx="13005620" cy="464899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410" y="-40901"/>
            <a:ext cx="13005620" cy="4648993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Shape 135"/>
          <p:cNvSpPr/>
          <p:nvPr/>
        </p:nvSpPr>
        <p:spPr>
          <a:xfrm>
            <a:off x="334777" y="5379349"/>
            <a:ext cx="12335246" cy="378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846666" indent="-846666" algn="l" defTabSz="457200">
              <a:buSzPct val="100000"/>
              <a:buAutoNum type="arabicPeriod" startAt="1"/>
              <a:tabLst>
                <a:tab pos="3543300" algn="l"/>
              </a:tabLst>
              <a:defRPr b="1" sz="6000">
                <a:latin typeface="Verdana"/>
                <a:ea typeface="Verdana"/>
                <a:cs typeface="Verdana"/>
                <a:sym typeface="Verdana"/>
              </a:defRPr>
            </a:pPr>
            <a:r>
              <a:rPr b="0" sz="4800"/>
              <a:t>There are people and things used by the adversary to seduce us as people of faith </a:t>
            </a:r>
            <a:r>
              <a:rPr sz="4800"/>
              <a:t>to go against our godly principles as</a:t>
            </a:r>
            <a:r>
              <a:rPr b="0" sz="4800"/>
              <a:t> </a:t>
            </a:r>
            <a:r>
              <a:rPr sz="4800"/>
              <a:t>well as God's divine purpose for our lives</a:t>
            </a:r>
            <a:r>
              <a:rPr b="0" sz="4800"/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410" y="-40901"/>
            <a:ext cx="13005620" cy="4648993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Shape 138"/>
          <p:cNvSpPr/>
          <p:nvPr/>
        </p:nvSpPr>
        <p:spPr>
          <a:xfrm>
            <a:off x="284922" y="5167356"/>
            <a:ext cx="12434956" cy="3810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tabLst>
                <a:tab pos="3543300" algn="l"/>
              </a:tabLst>
              <a:defRPr b="1" sz="6000">
                <a:latin typeface="Verdana"/>
                <a:ea typeface="Verdana"/>
                <a:cs typeface="Verdana"/>
                <a:sym typeface="Verdana"/>
              </a:defRPr>
            </a:pPr>
            <a:r>
              <a:t>2.  </a:t>
            </a:r>
            <a:r>
              <a:rPr b="0"/>
              <a:t>Joseph was </a:t>
            </a:r>
            <a:r>
              <a:t>not willing to</a:t>
            </a:r>
            <a:r>
              <a:rPr b="0"/>
              <a:t> </a:t>
            </a:r>
            <a:r>
              <a:t>betray the trust of his master, or his commitment to his God</a:t>
            </a:r>
            <a:r>
              <a:rPr b="0"/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410" y="-40901"/>
            <a:ext cx="13005620" cy="4648993"/>
          </a:xfrm>
          <a:prstGeom prst="rect">
            <a:avLst/>
          </a:prstGeom>
          <a:ln w="12700">
            <a:miter lim="400000"/>
          </a:ln>
        </p:spPr>
      </p:pic>
      <p:sp>
        <p:nvSpPr>
          <p:cNvPr id="141" name="Shape 141"/>
          <p:cNvSpPr/>
          <p:nvPr/>
        </p:nvSpPr>
        <p:spPr>
          <a:xfrm>
            <a:off x="231251" y="4937451"/>
            <a:ext cx="12542298" cy="3810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algn="l" defTabSz="457200">
              <a:defRPr b="1" sz="6000">
                <a:latin typeface="Verdana"/>
                <a:ea typeface="Verdana"/>
                <a:cs typeface="Verdana"/>
                <a:sym typeface="Verdana"/>
              </a:defRPr>
            </a:pPr>
            <a:r>
              <a:t>3. </a:t>
            </a:r>
            <a:r>
              <a:rPr b="0"/>
              <a:t>Joseph </a:t>
            </a:r>
            <a:r>
              <a:t>was willing to</a:t>
            </a:r>
            <a:r>
              <a:rPr b="0"/>
              <a:t> </a:t>
            </a:r>
            <a:r>
              <a:t>sacrifice</a:t>
            </a:r>
            <a:r>
              <a:rPr b="0"/>
              <a:t> </a:t>
            </a:r>
            <a:r>
              <a:t>the comforts of life</a:t>
            </a:r>
            <a:r>
              <a:rPr b="0"/>
              <a:t>, and yes, even his own freedom to do what was right.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8418" y="-40901"/>
            <a:ext cx="13081636" cy="4676166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Shape 144"/>
          <p:cNvSpPr/>
          <p:nvPr/>
        </p:nvSpPr>
        <p:spPr>
          <a:xfrm>
            <a:off x="-121998" y="5313613"/>
            <a:ext cx="13112931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defTabSz="457200">
              <a:defRPr b="1" sz="7000">
                <a:latin typeface="Verdana"/>
                <a:ea typeface="Verdana"/>
                <a:cs typeface="Verdana"/>
                <a:sym typeface="Verdana"/>
              </a:defRPr>
            </a:pPr>
            <a:r>
              <a:t>The Difference Between Seduction And Love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